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88" r:id="rId4"/>
    <p:sldId id="262" r:id="rId5"/>
    <p:sldId id="263" r:id="rId6"/>
    <p:sldId id="268" r:id="rId7"/>
    <p:sldId id="266" r:id="rId8"/>
    <p:sldId id="267" r:id="rId9"/>
    <p:sldId id="265" r:id="rId10"/>
    <p:sldId id="269" r:id="rId11"/>
    <p:sldId id="271" r:id="rId12"/>
    <p:sldId id="274" r:id="rId13"/>
    <p:sldId id="282" r:id="rId14"/>
    <p:sldId id="260" r:id="rId15"/>
    <p:sldId id="272" r:id="rId16"/>
    <p:sldId id="275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F8A0CFE-727C-437A-959A-E4BE5361B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9" d="100"/>
          <a:sy n="59" d="100"/>
        </p:scale>
        <p:origin x="1500" y="52"/>
      </p:cViewPr>
      <p:guideLst>
        <p:guide orient="horz" pos="21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010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67;p8"/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1E2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0"/>
            <a:ext cx="609600" cy="1066800"/>
          </a:xfrm>
          <a:prstGeom prst="rect">
            <a:avLst/>
          </a:prstGeom>
          <a:solidFill>
            <a:srgbClr val="EA9314"/>
          </a:solidFill>
          <a:ln>
            <a:solidFill>
              <a:srgbClr val="EA9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8;p3"/>
          <p:cNvSpPr/>
          <p:nvPr userDrawn="1"/>
        </p:nvSpPr>
        <p:spPr>
          <a:xfrm>
            <a:off x="0" y="6629400"/>
            <a:ext cx="7162800" cy="95100"/>
          </a:xfrm>
          <a:prstGeom prst="rect">
            <a:avLst/>
          </a:prstGeom>
          <a:solidFill>
            <a:srgbClr val="EA9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;p3"/>
          <p:cNvSpPr/>
          <p:nvPr userDrawn="1"/>
        </p:nvSpPr>
        <p:spPr>
          <a:xfrm>
            <a:off x="0" y="6477000"/>
            <a:ext cx="7162800" cy="95100"/>
          </a:xfrm>
          <a:prstGeom prst="rect">
            <a:avLst/>
          </a:prstGeom>
          <a:solidFill>
            <a:srgbClr val="1E2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FInal Logo Bold.png"/>
          <p:cNvPicPr>
            <a:picLocks noChangeAspect="1"/>
          </p:cNvPicPr>
          <p:nvPr userDrawn="1"/>
        </p:nvPicPr>
        <p:blipFill>
          <a:blip r:embed="rId2" cstate="print"/>
          <a:srcRect l="6667" t="35000" r="44167" b="28333"/>
          <a:stretch>
            <a:fillRect/>
          </a:stretch>
        </p:blipFill>
        <p:spPr>
          <a:xfrm>
            <a:off x="7207828" y="6429215"/>
            <a:ext cx="945572" cy="352586"/>
          </a:xfrm>
          <a:prstGeom prst="rect">
            <a:avLst/>
          </a:prstGeom>
        </p:spPr>
      </p:pic>
      <p:sp>
        <p:nvSpPr>
          <p:cNvPr id="13" name="Google Shape;18;p3"/>
          <p:cNvSpPr/>
          <p:nvPr userDrawn="1"/>
        </p:nvSpPr>
        <p:spPr>
          <a:xfrm>
            <a:off x="8229600" y="6629400"/>
            <a:ext cx="914400" cy="76200"/>
          </a:xfrm>
          <a:prstGeom prst="rect">
            <a:avLst/>
          </a:prstGeom>
          <a:solidFill>
            <a:srgbClr val="EA9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;p3"/>
          <p:cNvSpPr/>
          <p:nvPr userDrawn="1"/>
        </p:nvSpPr>
        <p:spPr>
          <a:xfrm flipV="1">
            <a:off x="8229600" y="6477000"/>
            <a:ext cx="914400" cy="76200"/>
          </a:xfrm>
          <a:prstGeom prst="rect">
            <a:avLst/>
          </a:prstGeom>
          <a:solidFill>
            <a:srgbClr val="1E2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483D0-4ABB-4579-9C51-A795C4F2C9D1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8ED8B-BB34-4B1F-925E-23A1F58F478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10.png"/><Relationship Id="rId5" Type="http://schemas.openxmlformats.org/officeDocument/2006/relationships/tags" Target="../tags/tag12.xml"/><Relationship Id="rId10" Type="http://schemas.openxmlformats.org/officeDocument/2006/relationships/image" Target="../media/image9.png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4.png"/><Relationship Id="rId5" Type="http://schemas.openxmlformats.org/officeDocument/2006/relationships/tags" Target="../tags/tag20.xml"/><Relationship Id="rId10" Type="http://schemas.openxmlformats.org/officeDocument/2006/relationships/image" Target="../media/image13.png"/><Relationship Id="rId4" Type="http://schemas.openxmlformats.org/officeDocument/2006/relationships/tags" Target="../tags/tag19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25.xml"/><Relationship Id="rId7" Type="http://schemas.openxmlformats.org/officeDocument/2006/relationships/image" Target="../media/image1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991600" y="0"/>
            <a:ext cx="152400" cy="1066800"/>
          </a:xfrm>
          <a:prstGeom prst="rect">
            <a:avLst/>
          </a:prstGeom>
          <a:solidFill>
            <a:srgbClr val="EA9314"/>
          </a:solidFill>
          <a:ln>
            <a:solidFill>
              <a:srgbClr val="EA9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3048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7" name="Picture 6" descr="FInal Logo Bold.png"/>
          <p:cNvPicPr>
            <a:picLocks noChangeAspect="1"/>
          </p:cNvPicPr>
          <p:nvPr/>
        </p:nvPicPr>
        <p:blipFill>
          <a:blip r:embed="rId4" cstate="print"/>
          <a:srcRect t="28333" b="28333"/>
          <a:stretch>
            <a:fillRect/>
          </a:stretch>
        </p:blipFill>
        <p:spPr>
          <a:xfrm>
            <a:off x="1799590" y="0"/>
            <a:ext cx="5544185" cy="1201420"/>
          </a:xfrm>
          <a:prstGeom prst="rect">
            <a:avLst/>
          </a:prstGeom>
        </p:spPr>
      </p:pic>
      <p:sp>
        <p:nvSpPr>
          <p:cNvPr id="8" name="Google Shape;18;p3"/>
          <p:cNvSpPr/>
          <p:nvPr/>
        </p:nvSpPr>
        <p:spPr>
          <a:xfrm flipV="1">
            <a:off x="0" y="6553200"/>
            <a:ext cx="9144000" cy="76200"/>
          </a:xfrm>
          <a:prstGeom prst="rect">
            <a:avLst/>
          </a:prstGeom>
          <a:solidFill>
            <a:srgbClr val="EA93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1;p3"/>
          <p:cNvSpPr/>
          <p:nvPr/>
        </p:nvSpPr>
        <p:spPr>
          <a:xfrm>
            <a:off x="0" y="6477000"/>
            <a:ext cx="9144000" cy="76200"/>
          </a:xfrm>
          <a:prstGeom prst="rect">
            <a:avLst/>
          </a:prstGeom>
          <a:solidFill>
            <a:srgbClr val="1E25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3"/>
          <p:cNvSpPr txBox="1"/>
          <p:nvPr>
            <p:custDataLst>
              <p:tags r:id="rId1"/>
            </p:custDataLst>
          </p:nvPr>
        </p:nvSpPr>
        <p:spPr>
          <a:xfrm>
            <a:off x="76200" y="1848485"/>
            <a:ext cx="8842375" cy="8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FF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Sensory Detector of Hazardous Gases in Poultry Farm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362200" y="3581400"/>
            <a:ext cx="5314315" cy="180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4000"/>
              <a:buFont typeface="Arial" panose="020B0604020202020204"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Supervisor: Dr. Sudhakar K B, Professor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4000"/>
              <a:buFont typeface="Arial" panose="020B0604020202020204"/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Harini N - 2127200601029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4000"/>
              <a:buFont typeface="Arial" panose="020B0604020202020204"/>
              <a:buNone/>
            </a:pPr>
            <a:r>
              <a:rPr lang="en-US" sz="2000" b="1" dirty="0" err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Ashwanthram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 - 2127200601007</a:t>
            </a:r>
            <a:endParaRPr sz="20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4000"/>
              <a:buFont typeface="Arial" panose="020B0604020202020204"/>
              <a:buNone/>
            </a:pPr>
            <a:r>
              <a:rPr lang="en-US" sz="20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Hareesh V – 2127200601027</a:t>
            </a:r>
            <a:endParaRPr sz="20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34000"/>
              <a:buFont typeface="Arial" panose="020B0604020202020204"/>
              <a:buNone/>
            </a:pPr>
            <a:endParaRPr lang="en-US" sz="2000"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XRD result and IV 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600" y="1371600"/>
            <a:ext cx="4192270" cy="2162810"/>
            <a:chOff x="2160" y="8664"/>
            <a:chExt cx="6602" cy="3406"/>
          </a:xfrm>
        </p:grpSpPr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/>
            <a:srcRect t="12352"/>
            <a:stretch>
              <a:fillRect/>
            </a:stretch>
          </p:blipFill>
          <p:spPr>
            <a:xfrm>
              <a:off x="2160" y="8664"/>
              <a:ext cx="6602" cy="3406"/>
            </a:xfrm>
            <a:prstGeom prst="rect">
              <a:avLst/>
            </a:prstGeom>
          </p:spPr>
        </p:pic>
        <p:sp>
          <p:nvSpPr>
            <p:cNvPr id="10" name="Text Box 9"/>
            <p:cNvSpPr txBox="1"/>
            <p:nvPr>
              <p:custDataLst>
                <p:tags r:id="rId7"/>
              </p:custDataLst>
            </p:nvPr>
          </p:nvSpPr>
          <p:spPr>
            <a:xfrm rot="10800000">
              <a:off x="4320" y="8664"/>
              <a:ext cx="578" cy="5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200"/>
                <a:t>002</a:t>
              </a:r>
            </a:p>
          </p:txBody>
        </p:sp>
        <p:sp>
          <p:nvSpPr>
            <p:cNvPr id="12" name="Text Box 11"/>
            <p:cNvSpPr txBox="1"/>
            <p:nvPr>
              <p:custDataLst>
                <p:tags r:id="rId8"/>
              </p:custDataLst>
            </p:nvPr>
          </p:nvSpPr>
          <p:spPr>
            <a:xfrm rot="10800000">
              <a:off x="6120" y="9984"/>
              <a:ext cx="578" cy="5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1200"/>
                <a:t>103</a:t>
              </a:r>
            </a:p>
          </p:txBody>
        </p:sp>
      </p:grpSp>
      <p:sp>
        <p:nvSpPr>
          <p:cNvPr id="5" name="Text Box 4"/>
          <p:cNvSpPr txBox="1"/>
          <p:nvPr>
            <p:custDataLst>
              <p:tags r:id="rId1"/>
            </p:custDataLst>
          </p:nvPr>
        </p:nvSpPr>
        <p:spPr>
          <a:xfrm>
            <a:off x="4824095" y="1600200"/>
            <a:ext cx="3995420" cy="697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/>
              <a:t>XRD results - intensity Vs Bragg’s angle</a:t>
            </a:r>
          </a:p>
          <a:p>
            <a:r>
              <a:rPr lang="en-US"/>
              <a:t>002 - hexagonal wurtzite structure</a:t>
            </a:r>
          </a:p>
          <a:p>
            <a:endParaRPr lang="en-US"/>
          </a:p>
        </p:txBody>
      </p:sp>
      <p:pic>
        <p:nvPicPr>
          <p:cNvPr id="6" name="Picture 5" descr="Vg vs Id 5050 (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28600" y="3657600"/>
            <a:ext cx="4127500" cy="2552700"/>
          </a:xfrm>
          <a:prstGeom prst="rect">
            <a:avLst/>
          </a:prstGeom>
        </p:spPr>
      </p:pic>
      <p:pic>
        <p:nvPicPr>
          <p:cNvPr id="8" name="Picture 7" descr="Vd vs Id 505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95800" y="3657600"/>
            <a:ext cx="4381500" cy="2709545"/>
          </a:xfrm>
          <a:prstGeom prst="rect">
            <a:avLst/>
          </a:prstGeom>
        </p:spPr>
      </p:pic>
      <p:sp>
        <p:nvSpPr>
          <p:cNvPr id="9" name="Text Box 8"/>
          <p:cNvSpPr txBox="1"/>
          <p:nvPr>
            <p:custDataLst>
              <p:tags r:id="rId4"/>
            </p:custDataLst>
          </p:nvPr>
        </p:nvSpPr>
        <p:spPr>
          <a:xfrm>
            <a:off x="1066800" y="60960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Transfer characteristics</a:t>
            </a:r>
          </a:p>
        </p:txBody>
      </p:sp>
      <p:sp>
        <p:nvSpPr>
          <p:cNvPr id="7" name="Text Box 6"/>
          <p:cNvSpPr txBox="1"/>
          <p:nvPr>
            <p:custDataLst>
              <p:tags r:id="rId5"/>
            </p:custDataLst>
          </p:nvPr>
        </p:nvSpPr>
        <p:spPr>
          <a:xfrm>
            <a:off x="5410200" y="60960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Drain characteristics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Amplifier circuit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custDataLst>
              <p:tags r:id="rId1"/>
            </p:custDataLst>
          </p:nvPr>
        </p:nvPicPr>
        <p:blipFill>
          <a:blip r:embed="rId9"/>
          <a:srcRect b="29231"/>
          <a:stretch>
            <a:fillRect/>
          </a:stretch>
        </p:blipFill>
        <p:spPr>
          <a:xfrm>
            <a:off x="381000" y="2037080"/>
            <a:ext cx="6598920" cy="24022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The amplifier circuit was simulated using Proteus 8 pro</a:t>
            </a:r>
          </a:p>
          <a:p>
            <a:r>
              <a:rPr lang="en-US" sz="2000"/>
              <a:t>The printed circuit board was designed using KiCAD</a:t>
            </a:r>
          </a:p>
          <a:p>
            <a:r>
              <a:rPr lang="en-US" sz="2000"/>
              <a:t>PCB POWER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19800" y="1676400"/>
            <a:ext cx="2910840" cy="133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t="18421" r="790" b="10526"/>
          <a:stretch>
            <a:fillRect/>
          </a:stretch>
        </p:blipFill>
        <p:spPr>
          <a:xfrm>
            <a:off x="609600" y="4801870"/>
            <a:ext cx="4004945" cy="1324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257800" y="4923155"/>
            <a:ext cx="3199765" cy="1203325"/>
          </a:xfrm>
          <a:prstGeom prst="rect">
            <a:avLst/>
          </a:prstGeom>
        </p:spPr>
      </p:pic>
      <p:sp>
        <p:nvSpPr>
          <p:cNvPr id="7" name="Text Box 6"/>
          <p:cNvSpPr txBox="1"/>
          <p:nvPr>
            <p:custDataLst>
              <p:tags r:id="rId5"/>
            </p:custDataLst>
          </p:nvPr>
        </p:nvSpPr>
        <p:spPr>
          <a:xfrm>
            <a:off x="1371600" y="4419600"/>
            <a:ext cx="4789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 Schematic diagram of the amplifier circuit</a:t>
            </a:r>
          </a:p>
        </p:txBody>
      </p:sp>
      <p:sp>
        <p:nvSpPr>
          <p:cNvPr id="9" name="Text Box 8"/>
          <p:cNvSpPr txBox="1"/>
          <p:nvPr>
            <p:custDataLst>
              <p:tags r:id="rId6"/>
            </p:custDataLst>
          </p:nvPr>
        </p:nvSpPr>
        <p:spPr>
          <a:xfrm>
            <a:off x="609600" y="6096000"/>
            <a:ext cx="4789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Fig. Layout of the amplifier circuit</a:t>
            </a:r>
          </a:p>
        </p:txBody>
      </p:sp>
      <p:sp>
        <p:nvSpPr>
          <p:cNvPr id="10" name="Text Box 9"/>
          <p:cNvSpPr txBox="1"/>
          <p:nvPr>
            <p:custDataLst>
              <p:tags r:id="rId7"/>
            </p:custDataLst>
          </p:nvPr>
        </p:nvSpPr>
        <p:spPr>
          <a:xfrm>
            <a:off x="5791200" y="612648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PCB of amplifier circuit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Microcontroller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340860" cy="4831080"/>
          </a:xfrm>
        </p:spPr>
        <p:txBody>
          <a:bodyPr/>
          <a:lstStyle/>
          <a:p>
            <a:r>
              <a:rPr lang="en-US"/>
              <a:t>STM32G071 is used</a:t>
            </a:r>
          </a:p>
          <a:p>
            <a:r>
              <a:rPr lang="en-US"/>
              <a:t>Alarm when gas concentration exceeds critical exposure limit</a:t>
            </a:r>
          </a:p>
          <a:p>
            <a:r>
              <a:rPr lang="en-US"/>
              <a:t>TM1637 to display                           the instantaneous gas concentration</a:t>
            </a:r>
          </a:p>
          <a:p>
            <a:r>
              <a:rPr lang="en-US"/>
              <a:t>Can be extended to exhaust fans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7533" t="42647" r="32843" b="22733"/>
          <a:stretch>
            <a:fillRect/>
          </a:stretch>
        </p:blipFill>
        <p:spPr>
          <a:xfrm rot="16200000">
            <a:off x="5005705" y="1242060"/>
            <a:ext cx="3414395" cy="3977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24400" y="4953000"/>
            <a:ext cx="3961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Microcontroller with amplifier and display unit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Technology validation in lab - TRL 4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of the Amplifier circuit with Keithley’s SMU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56" t="13542" r="18750" b="6597"/>
          <a:stretch>
            <a:fillRect/>
          </a:stretch>
        </p:blipFill>
        <p:spPr>
          <a:xfrm>
            <a:off x="1828800" y="2286000"/>
            <a:ext cx="5715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Comparision with existing work</a:t>
            </a:r>
            <a:endParaRPr lang="en-US"/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427990" y="1143000"/>
          <a:ext cx="8031480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Existing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Proposed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Material: SnO</a:t>
                      </a:r>
                      <a:r>
                        <a:rPr lang="en-US" sz="22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Material: </a:t>
                      </a:r>
                      <a:r>
                        <a:rPr lang="en-US" sz="2200" dirty="0" err="1"/>
                        <a:t>ZnO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Two terminal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Three terminal device for better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dirty="0"/>
                        <a:t>Cost: ₹ 1600 (</a:t>
                      </a:r>
                      <a:r>
                        <a:rPr lang="en-US" sz="2200" dirty="0" err="1"/>
                        <a:t>aprox</a:t>
                      </a:r>
                      <a:r>
                        <a:rPr lang="en-US" sz="2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Indigenous Development of sensor - Cost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5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/>
                        <a:t> </a:t>
                      </a:r>
                    </a:p>
                    <a:p>
                      <a:pPr>
                        <a:buNone/>
                      </a:pPr>
                      <a:endParaRPr lang="en-US" sz="2200"/>
                    </a:p>
                    <a:p>
                      <a:pPr>
                        <a:buNone/>
                      </a:pPr>
                      <a:endParaRPr lang="en-US" sz="2200"/>
                    </a:p>
                    <a:p>
                      <a:pPr>
                        <a:buNone/>
                      </a:pPr>
                      <a:endParaRPr lang="en-US" sz="2200"/>
                    </a:p>
                    <a:p>
                      <a:pPr>
                        <a:buNone/>
                      </a:pPr>
                      <a:endParaRPr lang="en-US" sz="2200"/>
                    </a:p>
                    <a:p>
                      <a:pPr>
                        <a:buNone/>
                      </a:pPr>
                      <a:r>
                        <a:rPr lang="en-US" sz="2200" dirty="0"/>
                        <a:t>   MQ 137(NH</a:t>
                      </a:r>
                      <a:r>
                        <a:rPr lang="en-US" sz="2200" baseline="-25000" dirty="0"/>
                        <a:t>3</a:t>
                      </a:r>
                      <a:r>
                        <a:rPr lang="en-US" sz="2200" dirty="0"/>
                        <a:t>)          MQ 136(H</a:t>
                      </a:r>
                      <a:r>
                        <a:rPr lang="en-US" sz="2200" baseline="-25000" dirty="0"/>
                        <a:t>2</a:t>
                      </a:r>
                      <a:r>
                        <a:rPr lang="en-US" sz="2200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2200"/>
                    </a:p>
                    <a:p>
                      <a:pPr algn="l">
                        <a:buNone/>
                      </a:pPr>
                      <a:endParaRPr lang="en-US" sz="2200"/>
                    </a:p>
                    <a:p>
                      <a:pPr algn="l">
                        <a:buNone/>
                      </a:pPr>
                      <a:endParaRPr lang="en-US" sz="2200"/>
                    </a:p>
                    <a:p>
                      <a:pPr algn="l">
                        <a:buNone/>
                      </a:pPr>
                      <a:endParaRPr lang="en-US" sz="2200"/>
                    </a:p>
                    <a:p>
                      <a:pPr algn="l">
                        <a:buNone/>
                      </a:pPr>
                      <a:r>
                        <a:rPr lang="en-US" sz="2200"/>
                        <a:t>     ZnO TFT based gas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09600" y="3886200"/>
            <a:ext cx="3708400" cy="1544320"/>
            <a:chOff x="960" y="6120"/>
            <a:chExt cx="5840" cy="2432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rcRect t="13250" b="11667"/>
            <a:stretch>
              <a:fillRect/>
            </a:stretch>
          </p:blipFill>
          <p:spPr>
            <a:xfrm>
              <a:off x="960" y="6120"/>
              <a:ext cx="3240" cy="243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560" y="6240"/>
              <a:ext cx="2240" cy="2211"/>
            </a:xfrm>
            <a:prstGeom prst="rect">
              <a:avLst/>
            </a:prstGeom>
          </p:spPr>
        </p:pic>
      </p:grpSp>
      <p:pic>
        <p:nvPicPr>
          <p:cNvPr id="10" name="Content Placeholder 3" descr="IMG_20240426_1257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l="20757" t="30002" r="51396" b="29638"/>
          <a:stretch>
            <a:fillRect/>
          </a:stretch>
        </p:blipFill>
        <p:spPr>
          <a:xfrm>
            <a:off x="5257800" y="3886200"/>
            <a:ext cx="2209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Why is three terminal favourable?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High Sensitivity</a:t>
            </a:r>
          </a:p>
          <a:p>
            <a:r>
              <a:rPr lang="en-US"/>
              <a:t>Fast Response Time</a:t>
            </a:r>
          </a:p>
          <a:p>
            <a:r>
              <a:rPr lang="en-US"/>
              <a:t>Selectivity</a:t>
            </a:r>
          </a:p>
          <a:p>
            <a:r>
              <a:rPr lang="en-US"/>
              <a:t>Wide Operating Range</a:t>
            </a:r>
          </a:p>
          <a:p>
            <a:r>
              <a:rPr lang="en-US"/>
              <a:t>Low Noise</a:t>
            </a:r>
          </a:p>
          <a:p>
            <a:r>
              <a:rPr lang="en-US"/>
              <a:t>Integration Potential</a:t>
            </a:r>
          </a:p>
          <a:p>
            <a:r>
              <a:rPr lang="en-US"/>
              <a:t>Long-Term Stability</a:t>
            </a:r>
          </a:p>
          <a:p>
            <a:r>
              <a:rPr lang="en-US"/>
              <a:t>Application Flexibility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[1] Yanli Kang, Feng Yu, Lu Zhang, Wenhao Wang, Long Chen, Yingchun Li,Review of ZnO-based nanomaterials in gas sensors, Solid State Ionics, Volume 360, 2021, 115544, ISSN 0167-2738,https://doi.org/10.1016/j.ssi.2020.115544.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[2] D. Punetha and S. K. Pandey, "CO Gas Sensor Based on E-Beam Evaporated ZnO, MgZnO, and CdZnO Thin Films: A Comparative Study," in IEEE Sensors Journal, vol. 19, no. 7, pp. 2450-2457, 1 April1, 2019, doi: 10.1109/JSEN.2018.2890007.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[3] X. Pan, X. Zhao, A. Bermak and Z. Fan, "A Humidity-Insensitive NO2 Gas Sensor With High Selectivity," in IEEE Electron Device Letters, vol. 37, no. 1, pp. 92-95, Jan. 2016, doi: 10.1109/LED.2015.2504260.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[4] Tarun Varma, C. Periasamy, Dharmendar Boolchandani, Performance evaluation of bottom gate ZnO based thin film transistors with different W/L ratios for UV sensing, Superlattices and Microstructures, Volume 114, 2018,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Pages 284-295, ISSN 0749-6036, https://doi.org/10.1016/j.spmi.2017.12.054.</a:t>
            </a:r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[5] Vijjapu MT, Surya SG, Yuvaraja S, Zhang X, Alshareef HN, Salama KN. Fully Integrated Indium Gallium Zinc Oxide NO2 Gas Detector. ACS Sens. 2020 Apr 24;5(4):984-993. doi: 10.1021/acssensors.9b02318. Epub 2020 Feb 24. PMID: 32091191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[6] Bhowmik, B. Comparative Study of Thin-Film-Based Planar and Vertical Devices Towards Isopropyl Alcohol Sensing. J. Electron. Mater. 48, 7292–7301 (2019). https://doi.org/10.1007/s11664-019-07554-3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[7] Kandpal, K., Gupta, N. Study of structural and electrical properties of ZnO thin film for Thin Film Transistor (TFT) applications. J Mater Sci: Mater Electron 28, 16013–16020 (2017). https://doi.org/10.1007/s10854-017-7500-7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[8] Ting-Jen Hsueh, Cheng-Liang Hsu, Shoou-Jinn Chang, I-Cherng Chen, Laterally grown ZnO nanowire ethanol gas sensors, Sensors and Actuators B: Chemical, Volume 126, Issue 2, 2007, Pages 473-477, ISSN 0925-4005, https://doi.org/10.1016/j.snb.2007.03.034. </a:t>
            </a:r>
          </a:p>
          <a:p>
            <a:pPr marL="0" indent="0">
              <a:buNone/>
            </a:pP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[9] AdriÃ¡n A. Camacho-BerrÃ­os, VÃ­ctor M. Pantojas, Wilfredo OtaÃ±o,</a:t>
            </a:r>
          </a:p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Reactive sputtered ZnO thin films: Influence of the O2/Ar flow ratio on the oxygen vacancies and paramagnetic active sites, Thin Solid Films, Volume 692, 2019, 137641, ISSN 0040-6090,https://doi.org/10.1016/j.tsf.2019.137641.</a:t>
            </a:r>
          </a:p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[10] Amirhosein Asilian, S. Mohammadali Zanjani, Design and fabrication of an amperometric CO gas sensor and a readout circuit using a low-noise transimpedance amplifier to achieve standard analog outputs,AEU - International Journal of Electronics and Communications,Volume 171, 2023, 154864, ISSN 1434-8411, https://doi.org/10.1016/j.aeue.2023.154864.</a:t>
            </a:r>
          </a:p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[11] J. Agrawal, M. Shukla and V. Singh, "Development of a Reliable Zinc Oxide Thin-Film-Based Ammonia Gas Sensor," in IEEE Sensors Letters, vol. 7, no. 2, pp. 1-4, Feb. 2023, Art no. 2000104, doi: 10.1109/LSENS.2023.3235890.</a:t>
            </a:r>
          </a:p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[12] Angelika Hackner, Benoit Bouxin, Gerhard MÃ¼ller, Surface ionisation gas detection: Vertical versus planar readout modes, Sensors and Actuators B: Chemical, Volume 188, 2013, Pages 286-292, ISSN 0925-4005, https://doi.org/10.1016/j.snb.2013.06.091.</a:t>
            </a:r>
          </a:p>
          <a:p>
            <a:pPr marL="0" indent="0" algn="just">
              <a:buNone/>
            </a:pP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[13]  C Tsakonas et al 2017 J. Phys. D: Appl. Phys. 50 485306 DOI 10.1088/1361-6463/aa9316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662805" cy="4831080"/>
          </a:xfrm>
        </p:spPr>
        <p:txBody>
          <a:bodyPr/>
          <a:lstStyle/>
          <a:p>
            <a:r>
              <a:rPr lang="en-US" sz="2200" dirty="0">
                <a:sym typeface="+mn-ea"/>
              </a:rPr>
              <a:t>Create a automatic sensor model to address ammonia/H</a:t>
            </a:r>
            <a:r>
              <a:rPr lang="en-US" sz="2200" baseline="-25000" dirty="0">
                <a:sym typeface="+mn-ea"/>
              </a:rPr>
              <a:t>2</a:t>
            </a:r>
            <a:r>
              <a:rPr lang="en-US" sz="2200" dirty="0">
                <a:sym typeface="+mn-ea"/>
              </a:rPr>
              <a:t>S gas emissions from bird litter in poultry sector.</a:t>
            </a:r>
          </a:p>
          <a:p>
            <a:r>
              <a:rPr lang="en-US" sz="2200" dirty="0">
                <a:sym typeface="+mn-ea"/>
              </a:rPr>
              <a:t>Prolonged exposure can cause the following health hazardous </a:t>
            </a:r>
          </a:p>
          <a:p>
            <a:pPr lvl="1"/>
            <a:r>
              <a:rPr lang="en-US" sz="1925" dirty="0">
                <a:sym typeface="+mn-ea"/>
              </a:rPr>
              <a:t>lower weight gain</a:t>
            </a:r>
          </a:p>
          <a:p>
            <a:pPr lvl="1"/>
            <a:r>
              <a:rPr lang="en-US" sz="1925" dirty="0">
                <a:sym typeface="+mn-ea"/>
              </a:rPr>
              <a:t>higher FCR</a:t>
            </a:r>
          </a:p>
          <a:p>
            <a:pPr lvl="1"/>
            <a:r>
              <a:rPr lang="en-US" sz="1925" dirty="0">
                <a:sym typeface="+mn-ea"/>
              </a:rPr>
              <a:t>decreased animal welfare</a:t>
            </a:r>
          </a:p>
          <a:p>
            <a:pPr lvl="1"/>
            <a:r>
              <a:rPr lang="en-US" sz="1925" dirty="0">
                <a:sym typeface="+mn-ea"/>
              </a:rPr>
              <a:t>severe sores on breast and feet </a:t>
            </a:r>
          </a:p>
          <a:p>
            <a:r>
              <a:rPr lang="en-US" sz="2200" dirty="0">
                <a:sym typeface="+mn-ea"/>
              </a:rPr>
              <a:t>It can also pose serious health hazards on the personnels</a:t>
            </a:r>
            <a:endParaRPr lang="en-US" sz="2200" dirty="0"/>
          </a:p>
        </p:txBody>
      </p:sp>
      <p:pic>
        <p:nvPicPr>
          <p:cNvPr id="5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5400" y="1295400"/>
            <a:ext cx="3577590" cy="2385695"/>
          </a:xfrm>
          <a:prstGeom prst="rect">
            <a:avLst/>
          </a:prstGeom>
        </p:spPr>
      </p:pic>
      <p:pic>
        <p:nvPicPr>
          <p:cNvPr id="100" name="Picture 99"/>
          <p:cNvPicPr/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05400" y="3847465"/>
            <a:ext cx="3580130" cy="2273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5A00-A10B-DCCA-3A07-BBA67B9B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Insights from site visit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64B9-CBFE-2930-A6EE-3646A50CE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Poultry stocks are grown in two types of cages</a:t>
            </a:r>
          </a:p>
          <a:p>
            <a:pPr lvl="1"/>
            <a:r>
              <a:rPr lang="en-IN" dirty="0"/>
              <a:t>Deep litter cages (weight of chicken &gt;2.5 kg)</a:t>
            </a:r>
          </a:p>
          <a:p>
            <a:pPr lvl="1"/>
            <a:r>
              <a:rPr lang="en-IN" dirty="0"/>
              <a:t>Metal cages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       Deep litter cage 			      Metal cage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ED134-08CC-4779-31A0-055D05AD46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68894"/>
            <a:ext cx="33528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78B39-5A5B-4851-BA1B-8A80CF509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65207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Solution and TRL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5373370" cy="5117465"/>
          </a:xfrm>
        </p:spPr>
        <p:txBody>
          <a:bodyPr>
            <a:noAutofit/>
          </a:bodyPr>
          <a:lstStyle/>
          <a:p>
            <a:pPr marL="495300" lvl="0" indent="-4572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Sensor fabrication</a:t>
            </a:r>
          </a:p>
          <a:p>
            <a:pPr marL="952500" lvl="1" indent="-457200" algn="l" rtl="0">
              <a:lnSpc>
                <a:spcPct val="6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 err="1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ZnO</a:t>
            </a: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 thin films using RF sputtering</a:t>
            </a:r>
          </a:p>
          <a:p>
            <a:pPr marL="952500" lvl="1" indent="-457200" algn="l" rtl="0">
              <a:lnSpc>
                <a:spcPct val="6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Electrical characterization of thin films</a:t>
            </a:r>
          </a:p>
          <a:p>
            <a:pPr marL="952500" lvl="1" indent="-457200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Fabrication of a </a:t>
            </a:r>
            <a:r>
              <a:rPr lang="en-US" sz="1800" dirty="0" err="1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ZnO</a:t>
            </a: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 based FET using Photolithography</a:t>
            </a:r>
          </a:p>
          <a:p>
            <a:pPr marL="952500" lvl="1" indent="-457200" algn="l" rtl="0">
              <a:lnSpc>
                <a:spcPct val="6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Electrical performance of FET</a:t>
            </a:r>
          </a:p>
          <a:p>
            <a:pPr marL="952500" lvl="1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Measurement and calculation of sensitivity and selectivity</a:t>
            </a:r>
            <a:r>
              <a:rPr lang="en-US" sz="20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 </a:t>
            </a:r>
            <a:endParaRPr sz="2000">
              <a:highlight>
                <a:schemeClr val="lt1"/>
              </a:highligh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  <a:p>
            <a:pPr marL="4953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Amplifier circuit</a:t>
            </a:r>
          </a:p>
          <a:p>
            <a:pPr marL="9525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Design of amplifier circuit</a:t>
            </a:r>
            <a:endParaRPr lang="en-US" sz="1800" dirty="0">
              <a:solidFill>
                <a:schemeClr val="tx1"/>
              </a:solidFill>
              <a:highlight>
                <a:schemeClr val="lt1"/>
              </a:highligh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  <a:p>
            <a:pPr marL="9525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Simualtion </a:t>
            </a:r>
            <a:endParaRPr lang="en-US" sz="1800" dirty="0">
              <a:solidFill>
                <a:schemeClr val="tx1"/>
              </a:solidFill>
              <a:highlight>
                <a:schemeClr val="lt1"/>
              </a:highligh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  <a:p>
            <a:pPr marL="9525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Fabrication of PCB</a:t>
            </a:r>
            <a:endParaRPr lang="en-US" sz="1800" dirty="0">
              <a:solidFill>
                <a:schemeClr val="tx1"/>
              </a:solidFill>
              <a:highlight>
                <a:schemeClr val="lt1"/>
              </a:highligh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  <a:p>
            <a:pPr marL="9525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Testing</a:t>
            </a:r>
            <a:endParaRPr lang="en-US" sz="1800" dirty="0">
              <a:solidFill>
                <a:schemeClr val="tx1"/>
              </a:solidFill>
              <a:highlight>
                <a:schemeClr val="lt1"/>
              </a:highlight>
              <a:latin typeface="Calibri" panose="020F0502020204030204" charset="0"/>
              <a:ea typeface="Times New Roman" panose="02020603050405020304"/>
              <a:cs typeface="Calibri" panose="020F0502020204030204" charset="0"/>
              <a:sym typeface="Times New Roman" panose="02020603050405020304"/>
            </a:endParaRPr>
          </a:p>
          <a:p>
            <a:pPr marL="4953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highlight>
                  <a:schemeClr val="lt1"/>
                </a:highlight>
                <a:latin typeface="Calibri" panose="020F0502020204030204" charset="0"/>
                <a:ea typeface="Times New Roman" panose="02020603050405020304"/>
                <a:cs typeface="Calibri" panose="020F0502020204030204" charset="0"/>
                <a:sym typeface="Times New Roman" panose="02020603050405020304"/>
              </a:rPr>
              <a:t>Readout circuit and alarm using microcontroller</a:t>
            </a:r>
          </a:p>
        </p:txBody>
      </p:sp>
      <p:pic>
        <p:nvPicPr>
          <p:cNvPr id="4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5514" t="12618" r="9797" b="8517"/>
          <a:stretch>
            <a:fillRect/>
          </a:stretch>
        </p:blipFill>
        <p:spPr>
          <a:xfrm>
            <a:off x="5029200" y="1371600"/>
            <a:ext cx="4067810" cy="41725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791200" y="5638800"/>
            <a:ext cx="304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Technology Readiness Level - Completed till TRL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- Literature survey - Gas sensor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ZnO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-based gas sensors have been widely used due to </a:t>
            </a:r>
            <a:endParaRPr lang="en-US" sz="32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fast response (ON/OFF ratio 10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7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en-US" sz="32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low detection concentration capability  (1 </a:t>
            </a:r>
            <a:r>
              <a:rPr lang="en-US" sz="3200" dirty="0" err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ppm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endParaRPr lang="en-US" sz="32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high selectivity (mobility of the order of 100 cm</a:t>
            </a:r>
            <a:r>
              <a:rPr lang="en-US" sz="3200" baseline="300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/V-s)</a:t>
            </a:r>
            <a:endParaRPr lang="en-US" sz="32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sz="3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reliable performance and low manufacturing cost.</a:t>
            </a:r>
            <a:endParaRPr lang="en-US" sz="32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Possible gases that can be detected by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ZnO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based gas sensor - NH</a:t>
            </a:r>
            <a:r>
              <a:rPr lang="en-US" sz="3200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NO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SO</a:t>
            </a:r>
            <a:r>
              <a:rPr lang="en-US" sz="3200" baseline="-25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H</a:t>
            </a:r>
            <a:r>
              <a:rPr lang="en-US" sz="3200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H</a:t>
            </a:r>
            <a:r>
              <a:rPr lang="en-US" sz="3200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S, CO, CO</a:t>
            </a:r>
            <a:r>
              <a:rPr lang="en-US" sz="3200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 CH</a:t>
            </a:r>
            <a:r>
              <a:rPr lang="en-US" sz="3200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and many more</a:t>
            </a:r>
            <a:endParaRPr lang="en-US" sz="32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Market study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sym typeface="+mn-ea"/>
              </a:rPr>
              <a:t>India now ranks 3rd globally in egg production and 5th in chicken meat production</a:t>
            </a:r>
          </a:p>
          <a:p>
            <a:r>
              <a:rPr lang="en-US">
                <a:sym typeface="+mn-ea"/>
              </a:rPr>
              <a:t>Egg capital of India - Namakkal 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3.6 Crore</a:t>
            </a:r>
            <a:r>
              <a:rPr lang="en-US"/>
              <a:t> farmers do poultry farming out of which </a:t>
            </a:r>
            <a:r>
              <a:rPr lang="en-US">
                <a:solidFill>
                  <a:schemeClr val="tx2"/>
                </a:solidFill>
              </a:rPr>
              <a:t>80%</a:t>
            </a:r>
            <a:r>
              <a:rPr lang="en-US"/>
              <a:t> do it on a </a:t>
            </a:r>
            <a:r>
              <a:rPr lang="en-US">
                <a:solidFill>
                  <a:schemeClr val="tx2"/>
                </a:solidFill>
              </a:rPr>
              <a:t>commercial scale</a:t>
            </a:r>
          </a:p>
          <a:p>
            <a:r>
              <a:rPr lang="en-US"/>
              <a:t>The poultry population increased from </a:t>
            </a:r>
            <a:r>
              <a:rPr lang="en-US">
                <a:solidFill>
                  <a:srgbClr val="FF0000"/>
                </a:solidFill>
              </a:rPr>
              <a:t>3 lakh</a:t>
            </a:r>
            <a:r>
              <a:rPr lang="en-US"/>
              <a:t> birds in </a:t>
            </a:r>
            <a:r>
              <a:rPr lang="en-US">
                <a:solidFill>
                  <a:srgbClr val="FF0000"/>
                </a:solidFill>
              </a:rPr>
              <a:t>1975</a:t>
            </a:r>
            <a:r>
              <a:rPr lang="en-US"/>
              <a:t> to 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4.5 crore</a:t>
            </a:r>
            <a:r>
              <a:rPr lang="en-US"/>
              <a:t> in 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2023</a:t>
            </a:r>
            <a:endParaRPr lang="en-US"/>
          </a:p>
          <a:p>
            <a:r>
              <a:rPr lang="en-US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Oil and gas industry, power plants, sewage treatment plants, animal </a:t>
            </a:r>
            <a:r>
              <a:rPr lang="en-US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husbandry</a:t>
            </a:r>
            <a:r>
              <a:rPr lang="en-US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, metal production and processing industries, mines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Research - Literature survey - Amplifier</a:t>
            </a:r>
            <a:endParaRPr lang="en-US" sz="4000"/>
          </a:p>
        </p:txBody>
      </p:sp>
      <p:graphicFrame>
        <p:nvGraphicFramePr>
          <p:cNvPr id="4" name="Google Shape;168;p23"/>
          <p:cNvGraphicFramePr/>
          <p:nvPr>
            <p:custDataLst>
              <p:tags r:id="rId1"/>
            </p:custDataLst>
          </p:nvPr>
        </p:nvGraphicFramePr>
        <p:xfrm>
          <a:off x="122425" y="1169175"/>
          <a:ext cx="8918525" cy="5042535"/>
        </p:xfrm>
        <a:graphic>
          <a:graphicData uri="http://schemas.openxmlformats.org/drawingml/2006/table">
            <a:tbl>
              <a:tblPr>
                <a:noFill/>
                <a:tableStyleId>{9F8A0CFE-727C-437A-959A-E4BE5361B777}</a:tableStyleId>
              </a:tblPr>
              <a:tblGrid>
                <a:gridCol w="399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25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TITLE:</a:t>
                      </a:r>
                      <a:endParaRPr sz="2000" b="1">
                        <a:solidFill>
                          <a:schemeClr val="dk1"/>
                        </a:solidFill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Design of Programmable Gain Amplifier Module in Dynamic</a:t>
                      </a:r>
                      <a:endParaRPr sz="2000">
                        <a:solidFill>
                          <a:srgbClr val="111111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111111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Liquid Level Tester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Published: 6 December 2020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doi:10.1088/1742-6596/1894/1/012027</a:t>
                      </a:r>
                      <a:endParaRPr sz="1500" u="sng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AUTHORS:</a:t>
                      </a:r>
                      <a:endParaRPr sz="2000" b="1"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Jiatian ZHANG, Hongwei QIN, Zhengguo YAN</a:t>
                      </a:r>
                      <a:endParaRPr sz="2000"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INFERENCE:</a:t>
                      </a:r>
                      <a:endParaRPr sz="20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Times New Roman" panose="02020603050405020304" charset="0"/>
                          <a:ea typeface="Times New Roman" panose="02020603050405020304"/>
                          <a:cs typeface="Times New Roman" panose="02020603050405020304" charset="0"/>
                          <a:sym typeface="Times New Roman" panose="02020603050405020304"/>
                        </a:rPr>
                        <a:t>The Program Controlled Gain Amplifier (PGA) module designed in this paper is used in the dynamic liquid level test instrument. Using STM32F4O7ZGT6 as a microcontroller (MCU), the MCU, a multi-stage variable gain amplifier and a peak detection circuit form a closed loop control, forming an automatic gain control (AGC) circuit.</a:t>
                      </a:r>
                      <a:endParaRPr sz="2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36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Times New Roman" panose="02020603050405020304" charset="0"/>
                        <a:ea typeface="Times New Roman" panose="02020603050405020304"/>
                        <a:cs typeface="Times New Roman" panose="02020603050405020304" charset="0"/>
                        <a:sym typeface="Times New Roman" panose="02020603050405020304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Development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TFT based gas sensor</a:t>
            </a:r>
          </a:p>
          <a:p>
            <a:pPr lvl="1"/>
            <a:r>
              <a:rPr lang="en-US"/>
              <a:t>RF sputtering for depositing ZnO over SiO</a:t>
            </a:r>
            <a:r>
              <a:rPr lang="en-US" baseline="-25000"/>
              <a:t>2</a:t>
            </a:r>
          </a:p>
          <a:p>
            <a:pPr lvl="1"/>
            <a:r>
              <a:rPr lang="en-US"/>
              <a:t>Photolithography for making contacts</a:t>
            </a:r>
          </a:p>
          <a:p>
            <a:r>
              <a:rPr lang="en-US"/>
              <a:t>Amplifier</a:t>
            </a:r>
          </a:p>
          <a:p>
            <a:pPr lvl="1"/>
            <a:r>
              <a:rPr lang="en-US" sz="2800"/>
              <a:t>Proteus 8 pro for simulation of the amplifier circuit</a:t>
            </a:r>
          </a:p>
          <a:p>
            <a:pPr lvl="1"/>
            <a:r>
              <a:rPr lang="en-US" sz="2800"/>
              <a:t>KiCAD for PCB design</a:t>
            </a:r>
            <a:endParaRPr lang="en-US"/>
          </a:p>
          <a:p>
            <a:r>
              <a:rPr lang="en-US"/>
              <a:t>Read out ciruit and alarm system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04800" y="1410335"/>
            <a:ext cx="8509000" cy="1317625"/>
            <a:chOff x="480" y="2221"/>
            <a:chExt cx="13400" cy="2075"/>
          </a:xfrm>
        </p:grpSpPr>
        <p:sp>
          <p:nvSpPr>
            <p:cNvPr id="32" name="Text Box 31"/>
            <p:cNvSpPr txBox="1"/>
            <p:nvPr/>
          </p:nvSpPr>
          <p:spPr>
            <a:xfrm>
              <a:off x="480" y="3360"/>
              <a:ext cx="8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Gas 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80" y="2221"/>
              <a:ext cx="13400" cy="2075"/>
              <a:chOff x="480" y="2461"/>
              <a:chExt cx="13400" cy="2075"/>
            </a:xfrm>
          </p:grpSpPr>
          <p:sp>
            <p:nvSpPr>
              <p:cNvPr id="34" name="Rectangles 33"/>
              <p:cNvSpPr/>
              <p:nvPr/>
            </p:nvSpPr>
            <p:spPr>
              <a:xfrm>
                <a:off x="1680" y="2461"/>
                <a:ext cx="2501" cy="1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/>
                  <a:t>TFT based gas sensor</a:t>
                </a:r>
              </a:p>
            </p:txBody>
          </p:sp>
          <p:sp>
            <p:nvSpPr>
              <p:cNvPr id="35" name="Right Arrow 34"/>
              <p:cNvSpPr/>
              <p:nvPr/>
            </p:nvSpPr>
            <p:spPr>
              <a:xfrm>
                <a:off x="480" y="3240"/>
                <a:ext cx="1080" cy="4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ight Arrow 35"/>
              <p:cNvSpPr/>
              <p:nvPr/>
            </p:nvSpPr>
            <p:spPr>
              <a:xfrm>
                <a:off x="4280" y="3200"/>
                <a:ext cx="1080" cy="4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4076" y="3600"/>
                <a:ext cx="149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Current </a:t>
                </a:r>
              </a:p>
            </p:txBody>
          </p:sp>
          <p:sp>
            <p:nvSpPr>
              <p:cNvPr id="38" name="Rectangles 37"/>
              <p:cNvSpPr/>
              <p:nvPr/>
            </p:nvSpPr>
            <p:spPr>
              <a:xfrm>
                <a:off x="5535" y="2461"/>
                <a:ext cx="2384" cy="1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/>
                  <a:t>Trans-impedance amplifier</a:t>
                </a:r>
              </a:p>
            </p:txBody>
          </p:sp>
          <p:sp>
            <p:nvSpPr>
              <p:cNvPr id="39" name="Right Arrow 38"/>
              <p:cNvSpPr/>
              <p:nvPr/>
            </p:nvSpPr>
            <p:spPr>
              <a:xfrm>
                <a:off x="8116" y="3200"/>
                <a:ext cx="1080" cy="4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39"/>
              <p:cNvSpPr txBox="1"/>
              <p:nvPr/>
            </p:nvSpPr>
            <p:spPr>
              <a:xfrm>
                <a:off x="7912" y="3600"/>
                <a:ext cx="149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Voltage </a:t>
                </a:r>
              </a:p>
            </p:txBody>
          </p:sp>
          <p:sp>
            <p:nvSpPr>
              <p:cNvPr id="41" name="Rectangles 40"/>
              <p:cNvSpPr/>
              <p:nvPr/>
            </p:nvSpPr>
            <p:spPr>
              <a:xfrm>
                <a:off x="9273" y="2461"/>
                <a:ext cx="2384" cy="18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/>
                  <a:t>Micro controller</a:t>
                </a: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11954" y="3120"/>
                <a:ext cx="1080" cy="48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 Box 42"/>
              <p:cNvSpPr txBox="1"/>
              <p:nvPr/>
            </p:nvSpPr>
            <p:spPr>
              <a:xfrm>
                <a:off x="11750" y="3520"/>
                <a:ext cx="2131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Read-out &amp; alarm signal 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Fabrication of gas sensor</a:t>
            </a:r>
            <a:endParaRPr lang="en-US" sz="40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7500" lnSpcReduction="10000"/>
          </a:bodyPr>
          <a:lstStyle/>
          <a:p>
            <a:r>
              <a:rPr lang="en-US"/>
              <a:t>RF sputtering</a:t>
            </a:r>
          </a:p>
          <a:p>
            <a:pPr lvl="1"/>
            <a:r>
              <a:rPr lang="en-US"/>
              <a:t>SiO</a:t>
            </a:r>
            <a:r>
              <a:rPr lang="en-US" baseline="-25000"/>
              <a:t>2</a:t>
            </a:r>
            <a:r>
              <a:rPr lang="en-US"/>
              <a:t> is grown over Si wafer</a:t>
            </a:r>
          </a:p>
          <a:p>
            <a:pPr lvl="1"/>
            <a:r>
              <a:rPr lang="en-US"/>
              <a:t>ZnO is deposited over substrate at 300</a:t>
            </a:r>
            <a:r>
              <a:rPr lang="en-US" baseline="30000"/>
              <a:t>o </a:t>
            </a:r>
            <a:r>
              <a:rPr lang="en-US"/>
              <a:t>C</a:t>
            </a:r>
          </a:p>
          <a:p>
            <a:r>
              <a:rPr lang="en-US"/>
              <a:t>XRD and Hall measurement</a:t>
            </a:r>
          </a:p>
          <a:p>
            <a:pPr lvl="1"/>
            <a:r>
              <a:rPr lang="en-US"/>
              <a:t>Wurtzite structure</a:t>
            </a:r>
          </a:p>
          <a:p>
            <a:pPr lvl="1"/>
            <a:r>
              <a:rPr lang="en-US"/>
              <a:t>Mobility - 29.2 cm</a:t>
            </a:r>
            <a:r>
              <a:rPr lang="en-US" baseline="30000"/>
              <a:t>2</a:t>
            </a:r>
            <a:r>
              <a:rPr lang="en-US"/>
              <a:t>/Vs (Lit. - 17.3)</a:t>
            </a:r>
            <a:endParaRPr lang="en-US" b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/>
              <a:t>Sheet resistance - 85.6E+3 </a:t>
            </a:r>
            <a:r>
              <a:rPr lang="en-US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Ω/sq (20E+3)</a:t>
            </a:r>
            <a:endParaRPr lang="en-US"/>
          </a:p>
          <a:p>
            <a:r>
              <a:rPr lang="en-US"/>
              <a:t>Photolithography</a:t>
            </a:r>
          </a:p>
          <a:p>
            <a:pPr lvl="1"/>
            <a:r>
              <a:rPr lang="en-US"/>
              <a:t>Mask was designed with different W/L ratio - 50/50, 100/25, 75/25, 100/40 etc</a:t>
            </a:r>
          </a:p>
          <a:p>
            <a:r>
              <a:rPr lang="en-US"/>
              <a:t>IV characterization</a:t>
            </a:r>
          </a:p>
          <a:p>
            <a:pPr lvl="1"/>
            <a:r>
              <a:rPr lang="en-US"/>
              <a:t>50/50 best configuration</a:t>
            </a:r>
          </a:p>
          <a:p>
            <a:pPr lvl="1"/>
            <a:r>
              <a:rPr lang="en-US"/>
              <a:t>ON/OFF ratio  - 10</a:t>
            </a:r>
            <a:r>
              <a:rPr lang="en-US" baseline="30000"/>
              <a:t>5</a:t>
            </a:r>
          </a:p>
          <a:p>
            <a:pPr lvl="1"/>
            <a:r>
              <a:rPr lang="en-US"/>
              <a:t>Subthreshold voltage - 2.5V</a:t>
            </a:r>
          </a:p>
          <a:p>
            <a:r>
              <a:rPr lang="en-US"/>
              <a:t>Testing</a:t>
            </a:r>
          </a:p>
        </p:txBody>
      </p:sp>
      <p:pic>
        <p:nvPicPr>
          <p:cNvPr id="8" name="Content Placeholder 3" descr="IMG_20240426_1257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14035" t="27227" r="46491" b="26043"/>
          <a:stretch>
            <a:fillRect/>
          </a:stretch>
        </p:blipFill>
        <p:spPr>
          <a:xfrm>
            <a:off x="4876800" y="1371600"/>
            <a:ext cx="3943350" cy="17767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1501</Words>
  <Application>Microsoft Office PowerPoint</Application>
  <PresentationFormat>On-screen Show (4:3)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Problem definition</vt:lpstr>
      <vt:lpstr>Insights from site visit</vt:lpstr>
      <vt:lpstr>Proposed Solution and TRL</vt:lpstr>
      <vt:lpstr>Research - Literature survey - Gas sensor</vt:lpstr>
      <vt:lpstr>Market study</vt:lpstr>
      <vt:lpstr>Research - Literature survey - Amplifier</vt:lpstr>
      <vt:lpstr>Development</vt:lpstr>
      <vt:lpstr>Fabrication of gas sensor</vt:lpstr>
      <vt:lpstr>XRD result and IV </vt:lpstr>
      <vt:lpstr>Amplifier circuit</vt:lpstr>
      <vt:lpstr>Microcontroller</vt:lpstr>
      <vt:lpstr>Technology validation in lab - TRL 4</vt:lpstr>
      <vt:lpstr>Comparision with existing work</vt:lpstr>
      <vt:lpstr>Why is three terminal favourable?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Harini Nagarathinam [bsdf3557]</cp:lastModifiedBy>
  <cp:revision>10</cp:revision>
  <dcterms:created xsi:type="dcterms:W3CDTF">2021-12-08T05:37:00Z</dcterms:created>
  <dcterms:modified xsi:type="dcterms:W3CDTF">2025-09-21T10:08:07Z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3D178196384447C390F6495896711468_12</vt:lpwstr>
  </property>
  <property fmtid="{D5CDD505-2E9C-101B-9397-08002B2CF9AE}" pid="3" name="KSOProductBuildVer">
    <vt:lpwstr>1033-12.2.0.17119</vt:lpwstr>
  </property>
</Properties>
</file>